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E5768-95CC-416E-9C21-8B4548713FE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AAFA5-8FBA-4F73-A2DD-91759BD70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8AC73-5045-4622-8475-04E5290E9A83}" type="slidenum">
              <a:rPr lang="ru-RU"/>
              <a:pPr/>
              <a:t>1</a:t>
            </a:fld>
            <a:endParaRPr lang="ru-RU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46589-2A11-4CAD-9F2D-B4B9D0A068BB}" type="slidenum">
              <a:rPr lang="ru-RU"/>
              <a:pPr/>
              <a:t>4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46589-2A11-4CAD-9F2D-B4B9D0A068BB}" type="slidenum">
              <a:rPr lang="ru-RU"/>
              <a:pPr/>
              <a:t>5</a:t>
            </a:fld>
            <a:endParaRPr lang="ru-RU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504" y="0"/>
            <a:ext cx="8856984" cy="177281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ВЫСТАВКА</a:t>
            </a:r>
            <a:r>
              <a:rPr lang="ru-RU" sz="3200" b="1" dirty="0" smtClean="0">
                <a:solidFill>
                  <a:srgbClr val="330099"/>
                </a:solidFill>
                <a:latin typeface="Georgia" pitchFamily="18" charset="0"/>
              </a:rPr>
              <a:t> </a:t>
            </a:r>
            <a:br>
              <a:rPr lang="ru-RU" sz="3200" b="1" dirty="0" smtClean="0">
                <a:solidFill>
                  <a:srgbClr val="330099"/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rgbClr val="330099"/>
                </a:solidFill>
                <a:latin typeface="Georgia" pitchFamily="18" charset="0"/>
              </a:rPr>
              <a:t>как визитная карточка библиотеки</a:t>
            </a:r>
            <a:endParaRPr lang="ru-RU" sz="4000" b="1" dirty="0">
              <a:solidFill>
                <a:srgbClr val="330099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36912"/>
            <a:ext cx="7200800" cy="156966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систематическое собрание различных видов и типов произведений печати и других носителей информации, объединенным определенным принципом отбора;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53336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C00000"/>
                </a:solidFill>
                <a:latin typeface="Georgia" pitchFamily="18" charset="0"/>
              </a:rPr>
              <a:t>«Выбирать книги для своего и чужого чтения – не только наука, но и искусство»*1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916832"/>
            <a:ext cx="6572633" cy="584775"/>
          </a:xfrm>
          <a:prstGeom prst="rect">
            <a:avLst/>
          </a:prstGeom>
        </p:spPr>
        <p:style>
          <a:lnRef idx="2">
            <a:schemeClr val="accent4"/>
          </a:lnRef>
          <a:fillRef idx="1001">
            <a:schemeClr val="lt2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Библиотечная  ВЫСТАВКА -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Подзаголовок 7"/>
          <p:cNvSpPr txBox="1">
            <a:spLocks noGrp="1"/>
          </p:cNvSpPr>
          <p:nvPr>
            <p:ph type="subTitle" idx="1"/>
          </p:nvPr>
        </p:nvSpPr>
        <p:spPr>
          <a:xfrm>
            <a:off x="1187624" y="4509120"/>
            <a:ext cx="748883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показ самих книг и других источников информации, сопровождаемый ярким, образным раскрытием их содержания.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C00000"/>
                </a:solidFill>
                <a:latin typeface="Georgia" pitchFamily="18" charset="0"/>
              </a:rPr>
              <a:t>…Иногда полезно посмотреть на сугубо профессиональную проблему библиотечной выставки со стороны, с позиций иной профессии - дизайнера или театрального режиссера. *2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68451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Алгоритм</a:t>
            </a:r>
            <a:r>
              <a:rPr lang="ru-RU" sz="3600" dirty="0" smtClean="0">
                <a:solidFill>
                  <a:srgbClr val="C00000"/>
                </a:solidFill>
                <a:latin typeface="Georgia" pitchFamily="18" charset="0"/>
              </a:rPr>
              <a:t> создания выставки</a:t>
            </a:r>
            <a:endParaRPr lang="ru-RU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4249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1. Уточнение темы, определение названия, читательского и целевого назначения.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484784"/>
            <a:ext cx="84969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2. Выявление методических рекомендаций, библиографических указателей по теме выставки. Знакомство с методическими рекомендациями, библиографическими указателями.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348880"/>
            <a:ext cx="87129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3. Выявление по СБА источников. Подбор выявленной литературы в фонде. Знакомство с литературой.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924944"/>
            <a:ext cx="81531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4. Определение структуры выставки, названий разделов, заголовка.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501008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5. Подбор цитатного материала к проблемным вопросам. Разработка предметной среды.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077072"/>
            <a:ext cx="61510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6. Дизайнерское решение композиции материала.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365104"/>
            <a:ext cx="87849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7. Изготовление дополнительных оригинальных средств, обеспечивающих наиболее выгодное впечатление от выставки (рекомендательные списки, кроссворды и т.д.)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157192"/>
            <a:ext cx="76290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8. Оформление выставки с последующим </a:t>
            </a:r>
            <a:r>
              <a:rPr lang="ru-RU" sz="1700" b="1" dirty="0" err="1" smtClean="0">
                <a:solidFill>
                  <a:srgbClr val="002060"/>
                </a:solidFill>
                <a:latin typeface="Georgia" pitchFamily="18" charset="0"/>
              </a:rPr>
              <a:t>докомплектованием</a:t>
            </a:r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445224"/>
            <a:ext cx="791755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9. Подготовка краткой устной экскурсии по выставке или обзора.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5733256"/>
            <a:ext cx="54569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10. Реклама выставки (объявление, афиши).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021288"/>
            <a:ext cx="536076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002060"/>
                </a:solidFill>
                <a:latin typeface="Georgia" pitchFamily="18" charset="0"/>
              </a:rPr>
              <a:t>11. Оценка и учет эффективности выставки.</a:t>
            </a:r>
            <a:endParaRPr lang="ru-RU" sz="17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5832648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Классификация</a:t>
            </a:r>
            <a:r>
              <a:rPr lang="ru-RU" sz="3200" dirty="0">
                <a:solidFill>
                  <a:srgbClr val="C00000"/>
                </a:solidFill>
                <a:latin typeface="Georgia" pitchFamily="18" charset="0"/>
              </a:rPr>
              <a:t>  выставок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3"/>
            <a:ext cx="8733730" cy="518457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90000"/>
              </a:lnSpc>
            </a:pPr>
            <a:r>
              <a:rPr lang="ru-RU" sz="2400" b="1" u="sng" dirty="0">
                <a:latin typeface="Georgia" pitchFamily="18" charset="0"/>
              </a:rPr>
              <a:t>по статусу</a:t>
            </a:r>
            <a:r>
              <a:rPr lang="ru-RU" sz="2400" dirty="0">
                <a:latin typeface="Georgia" pitchFamily="18" charset="0"/>
              </a:rPr>
              <a:t> – самостоятельные или сопровождающие мероприятие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2400" b="1" u="sng" dirty="0">
                <a:latin typeface="Georgia" pitchFamily="18" charset="0"/>
              </a:rPr>
              <a:t>по содержанию</a:t>
            </a:r>
            <a:r>
              <a:rPr lang="ru-RU" sz="2400" dirty="0">
                <a:latin typeface="Georgia" pitchFamily="18" charset="0"/>
              </a:rPr>
              <a:t> – универсальные, отраслевые, тематические, персональные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2400" b="1" u="sng" dirty="0">
                <a:latin typeface="Georgia" pitchFamily="18" charset="0"/>
              </a:rPr>
              <a:t>по целевому назначению</a:t>
            </a:r>
            <a:r>
              <a:rPr lang="ru-RU" sz="2400" dirty="0">
                <a:latin typeface="Georgia" pitchFamily="18" charset="0"/>
              </a:rPr>
              <a:t> – в помощь учебе, для повышения образовательного и общекультурного уровня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2400" b="1" u="sng" dirty="0">
                <a:latin typeface="Georgia" pitchFamily="18" charset="0"/>
              </a:rPr>
              <a:t>по хронологии</a:t>
            </a:r>
            <a:r>
              <a:rPr lang="ru-RU" sz="2400" dirty="0">
                <a:latin typeface="Georgia" pitchFamily="18" charset="0"/>
              </a:rPr>
              <a:t> – текущие и ретроспективные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2400" b="1" u="sng" dirty="0">
                <a:latin typeface="Georgia" pitchFamily="18" charset="0"/>
              </a:rPr>
              <a:t>по полноте раскрытия фонда</a:t>
            </a:r>
            <a:r>
              <a:rPr lang="ru-RU" sz="2400" dirty="0">
                <a:latin typeface="Georgia" pitchFamily="18" charset="0"/>
              </a:rPr>
              <a:t> - выставки-просмотры (по всему книжному фонду библиотеки), локальные выставки (выставка отдельного структурного подразделения), полочные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2400" b="1" u="sng" dirty="0">
                <a:latin typeface="Georgia" pitchFamily="18" charset="0"/>
              </a:rPr>
              <a:t>по видам изданий – </a:t>
            </a:r>
            <a:r>
              <a:rPr lang="ru-RU" sz="2400" dirty="0">
                <a:latin typeface="Georgia" pitchFamily="18" charset="0"/>
              </a:rPr>
              <a:t>книжные, других видов изданий (журналы, газеты, СД, пластинки, микрофильмы и т.д.)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2400" b="1" u="sng" dirty="0">
                <a:latin typeface="Georgia" pitchFamily="18" charset="0"/>
              </a:rPr>
              <a:t>по конструкционным особенностям –</a:t>
            </a:r>
            <a:r>
              <a:rPr lang="ru-RU" sz="2400" dirty="0">
                <a:latin typeface="Georgia" pitchFamily="18" charset="0"/>
              </a:rPr>
              <a:t> витринные, </a:t>
            </a:r>
            <a:r>
              <a:rPr lang="ru-RU" sz="2400" dirty="0" err="1">
                <a:latin typeface="Georgia" pitchFamily="18" charset="0"/>
              </a:rPr>
              <a:t>внутристеллажные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передвижиные</a:t>
            </a:r>
            <a:r>
              <a:rPr lang="ru-RU" sz="2400" dirty="0">
                <a:latin typeface="Georgia" pitchFamily="18" charset="0"/>
              </a:rPr>
              <a:t>, выставки-«развалы», планшетные и т.п.</a:t>
            </a:r>
          </a:p>
          <a:p>
            <a:pPr marL="457200" indent="-457200" algn="just">
              <a:lnSpc>
                <a:spcPct val="90000"/>
              </a:lnSpc>
            </a:pPr>
            <a:r>
              <a:rPr lang="ru-RU" sz="2400" u="sng" dirty="0">
                <a:latin typeface="Georgia" pitchFamily="18" charset="0"/>
              </a:rPr>
              <a:t>и др.</a:t>
            </a:r>
            <a:endParaRPr lang="ru-RU" sz="2400" dirty="0">
              <a:latin typeface="Georgia" pitchFamily="18" charset="0"/>
            </a:endParaRPr>
          </a:p>
          <a:p>
            <a:pPr marL="457200" indent="-457200" algn="just">
              <a:lnSpc>
                <a:spcPct val="90000"/>
              </a:lnSpc>
              <a:buFont typeface="Wingdings" pitchFamily="2" charset="2"/>
              <a:buNone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C00000"/>
                </a:solidFill>
                <a:latin typeface="Georgia" pitchFamily="18" charset="0"/>
              </a:rPr>
              <a:t>…Выставка не должна быть "слепой", она должна быть "зримой", "видимой". Она не должна теряться, а должна выделяться…*3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128792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Выставки по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содержанию</a:t>
            </a: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: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507288" cy="478112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u="sng" dirty="0">
                <a:latin typeface="Georgia" pitchFamily="18" charset="0"/>
              </a:rPr>
              <a:t>тематические</a:t>
            </a:r>
            <a:endParaRPr lang="ru-RU" sz="2400" b="1" dirty="0">
              <a:latin typeface="Georgia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i="1" dirty="0">
                <a:latin typeface="Georgia" pitchFamily="18" charset="0"/>
              </a:rPr>
              <a:t>* выставки, посвященные актуальным проблемам современности</a:t>
            </a:r>
            <a:r>
              <a:rPr lang="ru-RU" sz="2400" dirty="0">
                <a:latin typeface="Georgia" pitchFamily="18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itchFamily="18" charset="0"/>
              </a:rPr>
              <a:t>* </a:t>
            </a:r>
            <a:r>
              <a:rPr lang="ru-RU" sz="2400" i="1" dirty="0">
                <a:latin typeface="Georgia" pitchFamily="18" charset="0"/>
              </a:rPr>
              <a:t>выставки, организованные в связи с годовщиной особо важных и знаменательных событий в жизни страны, мировой  культуры.</a:t>
            </a:r>
            <a:endParaRPr lang="ru-RU" sz="2400" dirty="0">
              <a:latin typeface="Georgia" pitchFamily="18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i="1" dirty="0">
                <a:latin typeface="Georgia" pitchFamily="18" charset="0"/>
              </a:rPr>
              <a:t>* выставки, посвященные жизни и деятельности замечательных людей.</a:t>
            </a:r>
            <a:r>
              <a:rPr lang="ru-RU" sz="2400" dirty="0">
                <a:latin typeface="Georgia" pitchFamily="18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>
                <a:latin typeface="Georgia" pitchFamily="18" charset="0"/>
              </a:rPr>
              <a:t>* </a:t>
            </a:r>
            <a:r>
              <a:rPr lang="ru-RU" sz="2400" i="1" dirty="0">
                <a:latin typeface="Georgia" pitchFamily="18" charset="0"/>
              </a:rPr>
              <a:t>выставки, посвященные одному произведению или циклу произведений одного автора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i="1" dirty="0">
                <a:latin typeface="Georgia" pitchFamily="18" charset="0"/>
              </a:rPr>
              <a:t>* выставки в помощь учебному процессу и самообразованию.</a:t>
            </a:r>
            <a:endParaRPr lang="ru-RU" sz="2400" dirty="0">
              <a:latin typeface="Georgia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b="1" u="sng" dirty="0">
                <a:latin typeface="Georgia" pitchFamily="18" charset="0"/>
              </a:rPr>
              <a:t>информационные</a:t>
            </a:r>
            <a:r>
              <a:rPr lang="ru-RU" sz="2400" dirty="0">
                <a:latin typeface="Georgia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400" b="1" u="sng" dirty="0">
                <a:latin typeface="Georgia" pitchFamily="18" charset="0"/>
              </a:rPr>
              <a:t>выставки новых поступлений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91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C00000"/>
                </a:solidFill>
                <a:latin typeface="Georgia" pitchFamily="18" charset="0"/>
              </a:rPr>
              <a:t>…Надо суметь отыскать в книжном лабиринте ту книгу, которая особенно нужна сегодня. И для этого  нужны путеводители, добрые компасы: библиографические указатели,… выставки книг.*4</a:t>
            </a:r>
            <a:endParaRPr lang="ru-RU" sz="1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0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128792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Формы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 выставки: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4320480" cy="478112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Экспресс-выставка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Выставка-полемика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Выставка–диалог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Выставка-словарь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Выставка-викторина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Выставка-кроссворд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Выставка-путешествие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Выставка–вернисаж</a:t>
            </a: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Выставка–размышление</a:t>
            </a:r>
            <a:r>
              <a:rPr lang="ru-RU" sz="2400" dirty="0" smtClean="0">
                <a:latin typeface="Georgia" pitchFamily="18" charset="0"/>
              </a:rPr>
              <a:t> 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</a:t>
            </a:r>
            <a:r>
              <a:rPr lang="ru-RU" sz="2400" dirty="0" smtClean="0">
                <a:latin typeface="Georgia" pitchFamily="18" charset="0"/>
              </a:rPr>
              <a:t>–</a:t>
            </a:r>
            <a:r>
              <a:rPr lang="ru-RU" sz="2400" b="1" dirty="0" smtClean="0">
                <a:latin typeface="Georgia" pitchFamily="18" charset="0"/>
              </a:rPr>
              <a:t>коллаж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latin typeface="Georgia" pitchFamily="18" charset="0"/>
              </a:rPr>
              <a:t>Выставка–досье</a:t>
            </a:r>
          </a:p>
          <a:p>
            <a:pPr algn="just">
              <a:lnSpc>
                <a:spcPct val="80000"/>
              </a:lnSpc>
            </a:pP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556792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 Выставка-знакомство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 Выставка-словарь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 Выставка «Литературный герой»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 Выставка-дневник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 Выставка-откровение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 Выставка-бенефис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 Выставка одного портрета и т.д.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453336"/>
            <a:ext cx="766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rgbClr val="C00000"/>
                </a:solidFill>
                <a:latin typeface="Georgia" pitchFamily="18" charset="0"/>
              </a:rPr>
              <a:t>…Знание состоит не столько в запасе сведений, сколько в умении найти нужные сведения в книгах*5</a:t>
            </a:r>
            <a:endParaRPr lang="ru-RU" sz="1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0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3813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C00000"/>
                </a:solidFill>
                <a:latin typeface="Georgia" pitchFamily="18" charset="0"/>
              </a:rPr>
              <a:t>Библиотечная выставка - это не просто собрание книг, оказавшихся вместе по ряду случайных обстоятельств, а осмысленное творение, призванное возбуждать в читателе целенаправленную интеллектуальную деятельность *6</a:t>
            </a:r>
            <a:endParaRPr lang="ru-RU" sz="1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013176"/>
            <a:ext cx="29274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Georgia" pitchFamily="18" charset="0"/>
              </a:rPr>
              <a:t>В оформлении использованы цитаты:</a:t>
            </a:r>
          </a:p>
          <a:p>
            <a:r>
              <a:rPr lang="ru-RU" sz="1200" dirty="0" smtClean="0">
                <a:latin typeface="Georgia" pitchFamily="18" charset="0"/>
              </a:rPr>
              <a:t>*1 – Н. А. Рубакин</a:t>
            </a:r>
          </a:p>
          <a:p>
            <a:r>
              <a:rPr lang="ru-RU" sz="1200" dirty="0" smtClean="0">
                <a:latin typeface="Georgia" pitchFamily="18" charset="0"/>
              </a:rPr>
              <a:t>*2 -  С. Г. </a:t>
            </a:r>
            <a:r>
              <a:rPr lang="ru-RU" sz="1200" dirty="0" err="1" smtClean="0">
                <a:latin typeface="Georgia" pitchFamily="18" charset="0"/>
              </a:rPr>
              <a:t>Матлина</a:t>
            </a:r>
            <a:endParaRPr lang="ru-RU" sz="1200" dirty="0" smtClean="0">
              <a:latin typeface="Georgia" pitchFamily="18" charset="0"/>
            </a:endParaRPr>
          </a:p>
          <a:p>
            <a:r>
              <a:rPr lang="ru-RU" sz="1200" dirty="0" smtClean="0">
                <a:latin typeface="Georgia" pitchFamily="18" charset="0"/>
              </a:rPr>
              <a:t>*3 – Я. В. </a:t>
            </a:r>
            <a:r>
              <a:rPr lang="ru-RU" sz="1200" dirty="0" err="1" smtClean="0">
                <a:latin typeface="Georgia" pitchFamily="18" charset="0"/>
              </a:rPr>
              <a:t>Чиркова</a:t>
            </a:r>
            <a:endParaRPr lang="ru-RU" sz="1200" dirty="0" smtClean="0">
              <a:latin typeface="Georgia" pitchFamily="18" charset="0"/>
            </a:endParaRPr>
          </a:p>
          <a:p>
            <a:r>
              <a:rPr lang="ru-RU" sz="1200" dirty="0" smtClean="0">
                <a:latin typeface="Georgia" pitchFamily="18" charset="0"/>
              </a:rPr>
              <a:t>*4 – С. И. </a:t>
            </a:r>
            <a:r>
              <a:rPr lang="ru-RU" sz="1200" dirty="0" err="1" smtClean="0">
                <a:latin typeface="Georgia" pitchFamily="18" charset="0"/>
              </a:rPr>
              <a:t>Волькович</a:t>
            </a:r>
            <a:endParaRPr lang="ru-RU" sz="1200" dirty="0" smtClean="0">
              <a:latin typeface="Georgia" pitchFamily="18" charset="0"/>
            </a:endParaRPr>
          </a:p>
          <a:p>
            <a:r>
              <a:rPr lang="ru-RU" sz="1200" dirty="0" smtClean="0">
                <a:latin typeface="Georgia" pitchFamily="18" charset="0"/>
              </a:rPr>
              <a:t>*5 – В. Я. Брюсов</a:t>
            </a:r>
          </a:p>
          <a:p>
            <a:r>
              <a:rPr lang="ru-RU" sz="1200" dirty="0" smtClean="0">
                <a:latin typeface="Georgia" pitchFamily="18" charset="0"/>
              </a:rPr>
              <a:t>*6 – Н. В. </a:t>
            </a:r>
            <a:r>
              <a:rPr lang="ru-RU" sz="1200" dirty="0" err="1" smtClean="0">
                <a:latin typeface="Georgia" pitchFamily="18" charset="0"/>
              </a:rPr>
              <a:t>Збаровская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43608" y="188640"/>
            <a:ext cx="712879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Лист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эффективности книжной выставки: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5" name="Picture 7" descr="Scan0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70712"/>
            <a:ext cx="8712968" cy="373305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544</Words>
  <Application>Microsoft Office PowerPoint</Application>
  <PresentationFormat>Экран (4:3)</PresentationFormat>
  <Paragraphs>70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ВЫСТАВКА  как визитная карточка библиотеки</vt:lpstr>
      <vt:lpstr>Слайд 2</vt:lpstr>
      <vt:lpstr>Классификация  выставок</vt:lpstr>
      <vt:lpstr>Выставки по содержанию:</vt:lpstr>
      <vt:lpstr>Формы выставки: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как визитная карточка библиотеки</dc:title>
  <dc:creator>Marina</dc:creator>
  <cp:lastModifiedBy>Marina</cp:lastModifiedBy>
  <cp:revision>32</cp:revision>
  <dcterms:created xsi:type="dcterms:W3CDTF">2015-10-28T07:54:50Z</dcterms:created>
  <dcterms:modified xsi:type="dcterms:W3CDTF">2015-10-29T12:01:29Z</dcterms:modified>
</cp:coreProperties>
</file>